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Default Extension="jpg" ContentType="image/jpeg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Cabin"/>
      <p:regular r:id="rId19"/>
      <p:bold r:id="rId20"/>
      <p:italic r:id="rId21"/>
      <p:boldItalic r:id="rId22"/>
    </p:embeddedFont>
    <p:embeddedFont>
      <p:font typeface="Merriweather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Merriweather-boldItalic.fntdata"/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1" Type="http://schemas.openxmlformats.org/officeDocument/2006/relationships/font" Target="fonts/Cabin-italic.fntdata"/><Relationship Id="rId3" Type="http://schemas.openxmlformats.org/officeDocument/2006/relationships/slideMaster" Target="slideMasters/slideMaster1.xml"/><Relationship Id="rId25" Type="http://schemas.openxmlformats.org/officeDocument/2006/relationships/font" Target="fonts/Merriweather-italic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0" Type="http://schemas.openxmlformats.org/officeDocument/2006/relationships/font" Target="fonts/Cabin-bold.fntdata"/><Relationship Id="rId2" Type="http://schemas.openxmlformats.org/officeDocument/2006/relationships/presProps" Target="presProps.xml"/><Relationship Id="rId16" Type="http://schemas.openxmlformats.org/officeDocument/2006/relationships/slide" Target="slides/slide12.xml"/><Relationship Id="rId29" Type="http://schemas.openxmlformats.org/officeDocument/2006/relationships/customXml" Target="../customXml/item3.xml"/><Relationship Id="rId24" Type="http://schemas.openxmlformats.org/officeDocument/2006/relationships/font" Target="fonts/Merriweather-bold.fntdata"/><Relationship Id="rId1" Type="http://schemas.openxmlformats.org/officeDocument/2006/relationships/theme" Target="theme/theme2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3" Type="http://schemas.openxmlformats.org/officeDocument/2006/relationships/font" Target="fonts/Merriweather-regular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8" Type="http://schemas.openxmlformats.org/officeDocument/2006/relationships/customXml" Target="../customXml/item2.xml"/><Relationship Id="rId10" Type="http://schemas.openxmlformats.org/officeDocument/2006/relationships/slide" Target="slides/slide6.xml"/><Relationship Id="rId19" Type="http://schemas.openxmlformats.org/officeDocument/2006/relationships/font" Target="fonts/Cabin-regular.fntdata"/><Relationship Id="rId22" Type="http://schemas.openxmlformats.org/officeDocument/2006/relationships/font" Target="fonts/Cabin-boldItalic.fntdata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7" Type="http://schemas.openxmlformats.org/officeDocument/2006/relationships/customXml" Target="../customXml/item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3771d662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3771d66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3771d6623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3771d66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3771d6623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3771d662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93771d6623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93771d662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3771d6623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3771d662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chemeClr val="accen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 title="scalloped circle"/>
          <p:cNvSpPr/>
          <p:nvPr/>
        </p:nvSpPr>
        <p:spPr>
          <a:xfrm>
            <a:off x="3557016" y="630936"/>
            <a:ext cx="5235575" cy="5229225"/>
          </a:xfrm>
          <a:custGeom>
            <a:rect b="b" l="l" r="r" t="t"/>
            <a:pathLst>
              <a:path extrusionOk="0" h="3294" w="3298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" name="Google Shape;15;p2"/>
          <p:cNvSpPr txBox="1"/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  <a:defRPr b="0" i="0" sz="100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ctr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0" type="dt"/>
          </p:nvPr>
        </p:nvSpPr>
        <p:spPr>
          <a:xfrm>
            <a:off x="1078523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4180332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9067218" y="6375679"/>
            <a:ext cx="2329723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5E04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20" name="Google Shape;20;p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>
            <p:ph idx="2" type="pic"/>
          </p:nvPr>
        </p:nvSpPr>
        <p:spPr>
          <a:xfrm>
            <a:off x="283464" y="0"/>
            <a:ext cx="7355585" cy="6857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bin"/>
              <a:buNone/>
              <a:defRPr b="0" i="0" sz="2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8" name="Google Shape;78;p11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rect b="b" l="l" r="r" t="t"/>
            <a:pathLst>
              <a:path extrusionOk="0" h="4320" w="3025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79" name="Google Shape;79;p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 txBox="1"/>
          <p:nvPr>
            <p:ph type="title"/>
          </p:nvPr>
        </p:nvSpPr>
        <p:spPr>
          <a:xfrm>
            <a:off x="8337883" y="457200"/>
            <a:ext cx="3092117" cy="11966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abin"/>
              <a:buNone/>
              <a:defRPr b="1" i="0" sz="1900" u="none" cap="none" strike="noStrik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1" name="Google Shape;81;p11"/>
          <p:cNvSpPr txBox="1"/>
          <p:nvPr>
            <p:ph idx="1" type="body"/>
          </p:nvPr>
        </p:nvSpPr>
        <p:spPr>
          <a:xfrm>
            <a:off x="8337883" y="1741336"/>
            <a:ext cx="3092117" cy="4164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None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2286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228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228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228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228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228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10" type="dt"/>
          </p:nvPr>
        </p:nvSpPr>
        <p:spPr>
          <a:xfrm>
            <a:off x="765950" y="6375679"/>
            <a:ext cx="1232456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1" type="ftr"/>
          </p:nvPr>
        </p:nvSpPr>
        <p:spPr>
          <a:xfrm>
            <a:off x="2103621" y="6375679"/>
            <a:ext cx="3482178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5687568" y="6375679"/>
            <a:ext cx="123444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12"/>
          <p:cNvSpPr txBox="1"/>
          <p:nvPr>
            <p:ph idx="1" type="body"/>
          </p:nvPr>
        </p:nvSpPr>
        <p:spPr>
          <a:xfrm rot="5400000">
            <a:off x="4544043" y="-1006365"/>
            <a:ext cx="3593591" cy="10178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title"/>
          </p:nvPr>
        </p:nvSpPr>
        <p:spPr>
          <a:xfrm rot="5400000">
            <a:off x="8012185" y="2436522"/>
            <a:ext cx="5600404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13"/>
          <p:cNvSpPr txBox="1"/>
          <p:nvPr>
            <p:ph idx="1" type="body"/>
          </p:nvPr>
        </p:nvSpPr>
        <p:spPr>
          <a:xfrm rot="5400000">
            <a:off x="2653390" y="-1013705"/>
            <a:ext cx="5600405" cy="83925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Título y objeto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1257300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647796" y="2286000"/>
            <a:ext cx="4800600" cy="3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dk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3242929" y="1073888"/>
            <a:ext cx="8187071" cy="40646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400"/>
              <a:buFont typeface="Impact"/>
              <a:buNone/>
              <a:defRPr b="0" i="0" sz="8400" u="none" cap="none" strike="noStrike">
                <a:solidFill>
                  <a:schemeClr val="lt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3242930" y="5159781"/>
            <a:ext cx="7017488" cy="9511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Cabin"/>
              <a:buNone/>
              <a:defRPr b="0" i="0" sz="20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2286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228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bin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228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bin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228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228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bin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228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0" type="dt"/>
          </p:nvPr>
        </p:nvSpPr>
        <p:spPr>
          <a:xfrm>
            <a:off x="3236546" y="6375679"/>
            <a:ext cx="1493947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1" type="ftr"/>
          </p:nvPr>
        </p:nvSpPr>
        <p:spPr>
          <a:xfrm>
            <a:off x="5279064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9942434" y="6375679"/>
            <a:ext cx="1487566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grpSp>
        <p:nvGrpSpPr>
          <p:cNvPr id="46" name="Google Shape;46;p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47" name="Google Shape;47;p6" title="left scallop shape"/>
            <p:cNvSpPr/>
            <p:nvPr/>
          </p:nvSpPr>
          <p:spPr>
            <a:xfrm>
              <a:off x="0" y="0"/>
              <a:ext cx="2814638" cy="6858000"/>
            </a:xfrm>
            <a:custGeom>
              <a:rect b="b" l="l" r="r" t="t"/>
              <a:pathLst>
                <a:path extrusionOk="0" h="4320" w="1773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48" name="Google Shape;48;p6" title="left scallop inline"/>
            <p:cNvSpPr/>
            <p:nvPr/>
          </p:nvSpPr>
          <p:spPr>
            <a:xfrm>
              <a:off x="874382" y="0"/>
              <a:ext cx="1646238" cy="6858000"/>
            </a:xfrm>
            <a:custGeom>
              <a:rect b="b" l="l" r="r" t="t"/>
              <a:pathLst>
                <a:path extrusionOk="0" h="4320" w="1037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1252728" y="381000"/>
            <a:ext cx="10172700" cy="14935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1251678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None/>
              <a:defRPr b="1" i="0" sz="1900" u="none" cap="none" strike="noStrik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bin"/>
              <a:buNone/>
              <a:defRPr b="1" i="0" sz="19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2286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228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228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228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228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228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1257300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6633864" y="2199633"/>
            <a:ext cx="4800600" cy="6325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None/>
              <a:defRPr b="1" i="0" sz="1900" u="none" cap="none" strike="noStrike">
                <a:solidFill>
                  <a:schemeClr val="dk2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Cabin"/>
              <a:buNone/>
              <a:defRPr b="1" i="0" sz="19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2286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228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228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228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228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bin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228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4" type="body"/>
          </p:nvPr>
        </p:nvSpPr>
        <p:spPr>
          <a:xfrm>
            <a:off x="6633864" y="2909102"/>
            <a:ext cx="4800600" cy="2996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8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 title="right scallop background shape"/>
          <p:cNvSpPr/>
          <p:nvPr/>
        </p:nvSpPr>
        <p:spPr>
          <a:xfrm>
            <a:off x="7389812" y="0"/>
            <a:ext cx="4802188" cy="6858000"/>
          </a:xfrm>
          <a:custGeom>
            <a:rect b="b" l="l" r="r" t="t"/>
            <a:pathLst>
              <a:path extrusionOk="0" h="4320" w="3025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8337884" y="457199"/>
            <a:ext cx="3092115" cy="119667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Cabin"/>
              <a:buNone/>
              <a:defRPr b="1" i="0" sz="1900" u="none" cap="none" strike="noStrik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765051" y="920377"/>
            <a:ext cx="6158418" cy="49851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4064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Cabin"/>
              <a:buChar char="–"/>
              <a:defRPr b="0" i="0" sz="2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810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55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Char char="–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55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55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Char char="–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55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55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bin"/>
              <a:buChar char="–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55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2" type="body"/>
          </p:nvPr>
        </p:nvSpPr>
        <p:spPr>
          <a:xfrm>
            <a:off x="8337885" y="1741336"/>
            <a:ext cx="3092115" cy="4164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2286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None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2286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2286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2286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2286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2286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2286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bin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2286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2" name="Google Shape;72;p10"/>
          <p:cNvSpPr txBox="1"/>
          <p:nvPr>
            <p:ph idx="10" type="dt"/>
          </p:nvPr>
        </p:nvSpPr>
        <p:spPr>
          <a:xfrm>
            <a:off x="765051" y="6375679"/>
            <a:ext cx="1233355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2103620" y="6375679"/>
            <a:ext cx="348217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5691014" y="6375679"/>
            <a:ext cx="1232456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75" name="Google Shape;75;p10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9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  <a:defRPr b="0" i="0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bin"/>
              <a:buChar char="–"/>
              <a:defRPr b="0" i="0" sz="1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-317500" lvl="5" marL="27432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-317500" lvl="6" marL="32004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-317500" lvl="7" marL="3657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bin"/>
              <a:buChar char="–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-317500" lvl="8" marL="41148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  <p:sp>
        <p:nvSpPr>
          <p:cNvPr id="11" name="Google Shape;11;p1" title="Left scallop edge"/>
          <p:cNvSpPr/>
          <p:nvPr/>
        </p:nvSpPr>
        <p:spPr>
          <a:xfrm>
            <a:off x="0" y="0"/>
            <a:ext cx="885825" cy="6858000"/>
          </a:xfrm>
          <a:custGeom>
            <a:rect b="b" l="l" r="r" t="t"/>
            <a:pathLst>
              <a:path extrusionOk="0" h="4320" w="558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" name="Google Shape;12;p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type="ctrTitle"/>
          </p:nvPr>
        </p:nvSpPr>
        <p:spPr>
          <a:xfrm>
            <a:off x="1078523" y="1098388"/>
            <a:ext cx="10318418" cy="4394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0"/>
              <a:buFont typeface="Impact"/>
              <a:buNone/>
            </a:pPr>
            <a:r>
              <a:rPr lang="es-MX" sz="7200"/>
              <a:t>LAS DISCIPLINAS DE LAS CIENCIAS SOCIALES</a:t>
            </a:r>
            <a:endParaRPr b="0" i="0" sz="72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2" name="Google Shape;102;p14"/>
          <p:cNvSpPr txBox="1"/>
          <p:nvPr>
            <p:ph idx="1" type="subTitle"/>
          </p:nvPr>
        </p:nvSpPr>
        <p:spPr>
          <a:xfrm>
            <a:off x="2215045" y="5979196"/>
            <a:ext cx="8045373" cy="742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400"/>
              <a:t>IDENTIFICA Y EXPLICA CUÁLES DISCIPLINAS DE LAS CIENCIAS SOCIALES ESTUDIARÍA LOS SIGUIENTES HECHOS:</a:t>
            </a:r>
            <a:endParaRPr sz="3400"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685800" y="2063396"/>
            <a:ext cx="10394700" cy="331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575" y="1520325"/>
            <a:ext cx="10658826" cy="533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6692750" y="1883875"/>
            <a:ext cx="35859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LA REVOLUCIÓN FRANCESA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1725" y="152400"/>
            <a:ext cx="5222001" cy="334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9000" y="3697971"/>
            <a:ext cx="5431138" cy="305720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/>
        </p:nvSpPr>
        <p:spPr>
          <a:xfrm>
            <a:off x="1520325" y="1123725"/>
            <a:ext cx="3834000" cy="9750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Cabin"/>
                <a:ea typeface="Cabin"/>
                <a:cs typeface="Cabin"/>
                <a:sym typeface="Cabin"/>
              </a:rPr>
              <a:t>LOS MUSULMANES DEBEN REALIZAR AL MENOS UNA VEZ EN LA VIDA UNA PEREGRINACIÓN  A LA MECA</a:t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1867350" y="4693175"/>
            <a:ext cx="3420600" cy="7437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Cabin"/>
                <a:ea typeface="Cabin"/>
                <a:cs typeface="Cabin"/>
                <a:sym typeface="Cabin"/>
              </a:rPr>
              <a:t>EL PAPA FRANCISCO VISITÓ EL MURO DE LOS LAMENTOS EN JERUSALÉN</a:t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title"/>
          </p:nvPr>
        </p:nvSpPr>
        <p:spPr>
          <a:xfrm>
            <a:off x="1251678" y="382385"/>
            <a:ext cx="10178400" cy="149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EL GRIEGO,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/>
              <a:t>EL INGLÉS DEL SIGLO I</a:t>
            </a:r>
            <a:endParaRPr/>
          </a:p>
        </p:txBody>
      </p:sp>
      <p:sp>
        <p:nvSpPr>
          <p:cNvPr id="179" name="Google Shape;179;p25"/>
          <p:cNvSpPr txBox="1"/>
          <p:nvPr>
            <p:ph idx="1" type="body"/>
          </p:nvPr>
        </p:nvSpPr>
        <p:spPr>
          <a:xfrm>
            <a:off x="685800" y="2063396"/>
            <a:ext cx="10394700" cy="3311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150" y="1264174"/>
            <a:ext cx="11701700" cy="43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050" y="51413"/>
            <a:ext cx="6833790" cy="67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/>
        </p:nvSpPr>
        <p:spPr>
          <a:xfrm>
            <a:off x="8560100" y="1652525"/>
            <a:ext cx="3024000" cy="991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>
                <a:latin typeface="Cabin"/>
                <a:ea typeface="Cabin"/>
                <a:cs typeface="Cabin"/>
                <a:sym typeface="Cabin"/>
              </a:rPr>
              <a:t>JUSTIN EXPULSADO DE LA ZONA ARQUEOLÓGICA DE TULUM, MÉXICO</a:t>
            </a:r>
            <a:endParaRPr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3949550" y="382375"/>
            <a:ext cx="7480500" cy="1492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 sz="27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 pequeña influencer de 4 años que triunfa en Instagram por sus sorprendentes disfraces</a:t>
            </a:r>
            <a:endParaRPr b="1" sz="2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4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300">
                <a:solidFill>
                  <a:srgbClr val="555555"/>
                </a:solidFill>
                <a:latin typeface="Merriweather"/>
                <a:ea typeface="Merriweather"/>
                <a:cs typeface="Merriweather"/>
                <a:sym typeface="Merriweather"/>
              </a:rPr>
              <a:t>María Eduarda y su madre Judite Barros tienen más de 11,000 seguidores en Instagram gracias a sus increíbles transformaciones inspiradas en íconos de la cultura pop como Audrey Hepburn, Daphne de Scooby Doo y The Joker.</a:t>
            </a:r>
            <a:endParaRPr sz="1300">
              <a:solidFill>
                <a:srgbClr val="555555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50" y="3172823"/>
            <a:ext cx="3496825" cy="368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5273" y="3020425"/>
            <a:ext cx="3726723" cy="383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7525" y="3172825"/>
            <a:ext cx="3846101" cy="368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" y="0"/>
            <a:ext cx="3595351" cy="317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POR QUÉ ES IMPORTANTE CONOCER LO QUE CONCIERNE A LA SOCIEDAD?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descr="Resultado de imagen para SUSPICIOUS EYES" id="108" name="Google Shape;108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5195" y="2286000"/>
            <a:ext cx="5750560" cy="35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CONOCER SOBRE CIENCIAS SOCIALES TE AYUDA A: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6119301" y="1874525"/>
            <a:ext cx="6072900" cy="47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</a:pPr>
            <a:r>
              <a:rPr b="0" i="0" lang="es-MX" sz="2000" u="none" cap="none" strike="noStrike">
                <a:solidFill>
                  <a:srgbClr val="FF0000"/>
                </a:solidFill>
                <a:latin typeface="Cabin"/>
                <a:ea typeface="Cabin"/>
                <a:cs typeface="Cabin"/>
                <a:sym typeface="Cabin"/>
              </a:rPr>
              <a:t>CONOCER QUE PASÓ EN UN HECHO QUE AFECTÓ A LA SOCIEDAD</a:t>
            </a:r>
            <a:r>
              <a:rPr lang="es-MX">
                <a:solidFill>
                  <a:srgbClr val="FF0000"/>
                </a:solidFill>
              </a:rPr>
              <a:t>.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SI CONOCES HISTORIA, UBICAS LAS 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     </a:t>
            </a:r>
            <a:endParaRPr/>
          </a:p>
          <a:p>
            <a:pPr indent="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LOS HECHOS DE UNA PELÍC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UL</a:t>
            </a:r>
            <a:r>
              <a:rPr lang="es-MX"/>
              <a:t>A,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LAS NOTICIAS EN </a:t>
            </a:r>
            <a:r>
              <a:rPr lang="es-MX"/>
              <a:t>PERIÓDICOS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O EN LA TV.</a:t>
            </a:r>
            <a:endParaRPr/>
          </a:p>
          <a:p>
            <a:pPr indent="-101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</a:pP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LA ARQUEOLOGÍA Y ANTROPOL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OGÍA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NOS INDICAN CÓMO ERAN NUESTRO</a:t>
            </a:r>
            <a:r>
              <a:rPr lang="es-MX"/>
              <a:t>S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                                                                          ANTEPASADOS Y ESO EXPLICA CÓM</a:t>
            </a:r>
            <a:r>
              <a:rPr lang="es-MX"/>
              <a:t>O </a:t>
            </a:r>
            <a:r>
              <a:rPr b="0" i="0" lang="es-MX" sz="20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SOMOS.</a:t>
            </a:r>
            <a:endParaRPr/>
          </a:p>
          <a:p>
            <a:pPr indent="-101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603" y="2694191"/>
            <a:ext cx="5715000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590"/>
              <a:buFont typeface="Impact"/>
              <a:buNone/>
            </a:pPr>
            <a:r>
              <a:rPr b="0" i="0" lang="es-MX" sz="4590" u="none" cap="none" strike="noStrik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COMPRENDER LO QUE PASA</a:t>
            </a:r>
            <a:br>
              <a:rPr b="0" i="0" lang="es-MX" sz="4590" u="none" cap="none" strike="noStrike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</a:br>
            <a:r>
              <a:rPr b="0" i="0" lang="es-MX" sz="459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EJERCICIO&gt; QUÉ CIENCIA SOCIAL APLICARÍAS PARA ESTA IMAGEN?</a:t>
            </a:r>
            <a:br>
              <a:rPr b="0" i="0" lang="es-MX" sz="459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</a:br>
            <a:endParaRPr b="0" i="0" sz="459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descr="Resultado de imagen para ACTUALIDAD SOCIAL" id="121" name="Google Shape;121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1678" y="2348344"/>
            <a:ext cx="9856589" cy="4509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NOS AYUDA A CREAR POSIBILIDADES DE LO QUE PODRÍA PASAR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descr="Resultado de imagen para CONFLICTOS BELICOS ACTUALES" id="127" name="Google Shape;127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1075" y="2058785"/>
            <a:ext cx="5842000" cy="479921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8"/>
          <p:cNvSpPr txBox="1"/>
          <p:nvPr/>
        </p:nvSpPr>
        <p:spPr>
          <a:xfrm>
            <a:off x="7145867" y="2370667"/>
            <a:ext cx="4673600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800" u="none" cap="none" strike="noStrik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LA PEDAGOGÍA AYUDA A FORMAR A LO QUE SE ESPERA SEA LA SOCIEDAD.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SI LA ENSEÑANZA ES DE MALA CALIDAD, DEFICIENTE O NULA,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>
                <a:solidFill>
                  <a:srgbClr val="FF0000"/>
                </a:solidFill>
                <a:latin typeface="Cabin"/>
                <a:ea typeface="Cabin"/>
                <a:cs typeface="Cabin"/>
                <a:sym typeface="Cabin"/>
              </a:rPr>
              <a:t>QUÉ PODRÍAMOS PREDECIR QUE SUCEDERÁ? </a:t>
            </a:r>
            <a:endParaRPr sz="2800">
              <a:solidFill>
                <a:srgbClr val="FF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QUÉ SON LAS CIENCIAS SOCIALES?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01600" lvl="0" marL="2286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1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1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101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</a:pPr>
            <a:r>
              <a:rPr b="0" i="0" lang="es-MX" sz="28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CIENCIA</a:t>
            </a:r>
            <a:endParaRPr b="0" i="0" sz="28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135" name="Google Shape;135;p19"/>
          <p:cNvCxnSpPr/>
          <p:nvPr/>
        </p:nvCxnSpPr>
        <p:spPr>
          <a:xfrm flipH="1" rot="10800000">
            <a:off x="3096126" y="3015916"/>
            <a:ext cx="2101516" cy="1267326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6" name="Google Shape;136;p19"/>
          <p:cNvSpPr txBox="1"/>
          <p:nvPr/>
        </p:nvSpPr>
        <p:spPr>
          <a:xfrm>
            <a:off x="5197642" y="2831250"/>
            <a:ext cx="2839452" cy="120032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CIENCIAS NATURALES: ESTUDIA LOS FENÓMENOS NATURALES Y LA MATERIA</a:t>
            </a:r>
            <a:endParaRPr sz="180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137" name="Google Shape;137;p19"/>
          <p:cNvCxnSpPr/>
          <p:nvPr/>
        </p:nvCxnSpPr>
        <p:spPr>
          <a:xfrm>
            <a:off x="3096126" y="4283242"/>
            <a:ext cx="2213811" cy="75397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8" name="Google Shape;138;p19"/>
          <p:cNvSpPr txBox="1"/>
          <p:nvPr/>
        </p:nvSpPr>
        <p:spPr>
          <a:xfrm>
            <a:off x="5462336" y="4852555"/>
            <a:ext cx="2310063" cy="120032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CIENCIAS SOCIALES: ESTUDIA AL SER HUMANO Y SU REALIDAD SOCIAL</a:t>
            </a:r>
            <a:endParaRPr sz="180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LAS CIENCIAS SOCIALES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685800" y="2063396"/>
            <a:ext cx="10744200" cy="4010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Impact"/>
              <a:buAutoNum type="arabicPeriod"/>
            </a:pPr>
            <a:r>
              <a:rPr b="0" i="0" lang="es-MX" sz="3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Su objeto de estudio es el ser humano y su realidad social</a:t>
            </a:r>
            <a:endParaRPr/>
          </a:p>
          <a:p>
            <a:pPr indent="-457200" lvl="0" marL="457200" marR="0" rtl="0" algn="just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Impact"/>
              <a:buAutoNum type="arabicPeriod"/>
            </a:pPr>
            <a:r>
              <a:rPr b="0" i="0" lang="es-MX" sz="3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Posee diferentes disciplinas y cada una estudia al ser humano desde diferentes puntos de vista </a:t>
            </a:r>
            <a:r>
              <a:rPr b="0" i="0" lang="es-MX" sz="3200" u="none" cap="none" strike="noStrike">
                <a:solidFill>
                  <a:srgbClr val="FF0000"/>
                </a:solidFill>
                <a:latin typeface="Cabin"/>
                <a:ea typeface="Cabin"/>
                <a:cs typeface="Cabin"/>
                <a:sym typeface="Cabin"/>
              </a:rPr>
              <a:t>(multidisciplinariedad)</a:t>
            </a:r>
            <a:endParaRPr/>
          </a:p>
          <a:p>
            <a:pPr indent="-457200" lvl="0" marL="457200" marR="0" rtl="0" algn="just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Impact"/>
              <a:buAutoNum type="arabicPeriod"/>
            </a:pPr>
            <a:r>
              <a:rPr b="0" i="0" lang="es-MX" sz="32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Sus disciplinas se ayudan entre si para comprender mejor un tema </a:t>
            </a:r>
            <a:r>
              <a:rPr b="0" i="0" lang="es-MX" sz="3200" u="none" cap="none" strike="noStrike">
                <a:solidFill>
                  <a:srgbClr val="FF0000"/>
                </a:solidFill>
                <a:latin typeface="Cabin"/>
                <a:ea typeface="Cabin"/>
                <a:cs typeface="Cabin"/>
                <a:sym typeface="Cabin"/>
              </a:rPr>
              <a:t>(interdisciplinariedad)</a:t>
            </a:r>
            <a:endParaRPr b="0" i="0" sz="3200" u="none" cap="none" strike="noStrike">
              <a:solidFill>
                <a:srgbClr val="FF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LOS ESTUDIOS SOCIALES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685800" y="2063396"/>
            <a:ext cx="10394707" cy="4794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8445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70"/>
              <a:buFont typeface="Arial"/>
              <a:buChar char="•"/>
            </a:pPr>
            <a:r>
              <a:rPr b="0" i="0" lang="es-MX" sz="407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Utilizan el conocimiento de las ciencias sociales para fines de enseñanza</a:t>
            </a:r>
            <a:endParaRPr/>
          </a:p>
          <a:p>
            <a:pPr indent="-258445" lvl="0" marL="228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4070"/>
              <a:buFont typeface="Arial"/>
              <a:buChar char="•"/>
            </a:pPr>
            <a:r>
              <a:rPr b="0" i="0" lang="es-MX" sz="407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Aplican los métodos y técnicas de las ciencias sociales para estudiar la realidad</a:t>
            </a:r>
            <a:endParaRPr/>
          </a:p>
          <a:p>
            <a:pPr indent="0" lvl="0" marL="2286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4070"/>
              <a:buFont typeface="Arial"/>
              <a:buNone/>
            </a:pPr>
            <a:r>
              <a:t/>
            </a:r>
            <a:endParaRPr b="0" i="0" sz="407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58445" lvl="0" marL="22860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4070"/>
              <a:buFont typeface="Arial"/>
              <a:buChar char="•"/>
            </a:pPr>
            <a:r>
              <a:rPr b="0" i="0" lang="es-MX" sz="407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ES JUSTAMENTE LO QUE 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4070"/>
              <a:buFont typeface="Arial"/>
              <a:buNone/>
            </a:pPr>
            <a:r>
              <a:rPr b="0" i="0" lang="es-MX" sz="407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ESTAMOS HACIENDO!!!</a:t>
            </a:r>
            <a:endParaRPr b="0" i="0" sz="407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151" name="Google Shape;15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44692" y="4734605"/>
            <a:ext cx="2628900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100"/>
              <a:buFont typeface="Impact"/>
              <a:buNone/>
            </a:pP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ENSAYO</a:t>
            </a:r>
            <a:r>
              <a:rPr lang="es-MX"/>
              <a:t>:</a:t>
            </a: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 LAS CIENCIAS SOCIALES</a:t>
            </a:r>
            <a:b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</a:br>
            <a:r>
              <a:rPr b="0" i="0" lang="es-MX" sz="5100" u="none" cap="none" strike="noStrike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¿PARA QUÉ NOS SIRVEN?</a:t>
            </a:r>
            <a:endParaRPr b="0" i="0" sz="5100" u="none" cap="none" strike="noStrike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7" name="Google Shape;157;p22"/>
          <p:cNvSpPr txBox="1"/>
          <p:nvPr>
            <p:ph idx="1" type="body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Filosofía</a:t>
            </a:r>
            <a:endParaRPr b="0" i="0" sz="24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Política			       Historia		           Sociología</a:t>
            </a:r>
            <a:endParaRPr/>
          </a:p>
          <a:p>
            <a:pPr indent="-228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Economía			Derecho			     Psicología 		    Lingüística 			Geografía			Antropología              Semiología	</a:t>
            </a:r>
            <a:r>
              <a:rPr lang="es-MX" sz="2400"/>
              <a:t>           </a:t>
            </a:r>
            <a:r>
              <a:rPr b="0" i="0" lang="es-MX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Pedagogía			Arqueología              </a:t>
            </a:r>
            <a:r>
              <a:rPr lang="es-MX" sz="2400"/>
              <a:t>Demografía                Teología</a:t>
            </a:r>
            <a:endParaRPr b="0" i="0" sz="24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  <a:p>
            <a:pPr indent="-228600" lvl="0" marL="228600" marR="0" rtl="0" algn="l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rgbClr val="595959"/>
                </a:solidFill>
                <a:latin typeface="Cabin"/>
                <a:ea typeface="Cabin"/>
                <a:cs typeface="Cabin"/>
                <a:sym typeface="Cabin"/>
              </a:rPr>
              <a:t>CC. De la comunicación				     Etnología					</a:t>
            </a:r>
            <a:endParaRPr b="0" i="0" sz="2400" u="none" cap="none" strike="noStrike">
              <a:solidFill>
                <a:srgbClr val="595959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dge">
  <a:themeElements>
    <a:clrScheme name="Badge">
      <a:dk1>
        <a:srgbClr val="000000"/>
      </a:dk1>
      <a:lt1>
        <a:srgbClr val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878E2D692B93C459CD8745B7603C06E" ma:contentTypeVersion="10" ma:contentTypeDescription="Crear nuevo documento." ma:contentTypeScope="" ma:versionID="a373f2535c58e236ab6b9e4455342a58">
  <xsd:schema xmlns:xsd="http://www.w3.org/2001/XMLSchema" xmlns:xs="http://www.w3.org/2001/XMLSchema" xmlns:p="http://schemas.microsoft.com/office/2006/metadata/properties" xmlns:ns2="6938658f-d315-4ed2-bbd5-0d22534aca1f" xmlns:ns3="db118c8a-28b1-4bee-bb3d-f9bdfbba470c" targetNamespace="http://schemas.microsoft.com/office/2006/metadata/properties" ma:root="true" ma:fieldsID="ba6405938949cd1cf2928da2d12fb9d5" ns2:_="" ns3:_="">
    <xsd:import namespace="6938658f-d315-4ed2-bbd5-0d22534aca1f"/>
    <xsd:import namespace="db118c8a-28b1-4bee-bb3d-f9bdfbba47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38658f-d315-4ed2-bbd5-0d22534aca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118c8a-28b1-4bee-bb3d-f9bdfbba470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B50FC8-473B-4B29-9F95-306F62F36F71}"/>
</file>

<file path=customXml/itemProps2.xml><?xml version="1.0" encoding="utf-8"?>
<ds:datastoreItem xmlns:ds="http://schemas.openxmlformats.org/officeDocument/2006/customXml" ds:itemID="{86D88C90-8EAA-48A6-B9FA-559B0C92797A}"/>
</file>

<file path=customXml/itemProps3.xml><?xml version="1.0" encoding="utf-8"?>
<ds:datastoreItem xmlns:ds="http://schemas.openxmlformats.org/officeDocument/2006/customXml" ds:itemID="{4C6D29B5-3250-433B-9563-783D9AB730F7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0x010100A878E2D692B93C459CD8745B7603C06E</vt:lpwstr>
  </property>
</Properties>
</file>